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70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268" r:id="rId11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6364"/>
  </p:normalViewPr>
  <p:slideViewPr>
    <p:cSldViewPr snapToGrid="0" snapToObjects="1">
      <p:cViewPr varScale="1">
        <p:scale>
          <a:sx n="64" d="100"/>
          <a:sy n="64" d="100"/>
        </p:scale>
        <p:origin x="124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12CBF-CEBB-4063-8A65-EB4124C3D9DC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930609D-B6C1-448F-B585-A390FD05E6FC}">
      <dgm:prSet/>
      <dgm:spPr/>
      <dgm:t>
        <a:bodyPr/>
        <a:lstStyle/>
        <a:p>
          <a:r>
            <a:rPr lang="en-US" b="1" dirty="0"/>
            <a:t>Total Family Time </a:t>
          </a:r>
          <a:r>
            <a:rPr lang="en-US" dirty="0"/>
            <a:t>– time </a:t>
          </a:r>
          <a:r>
            <a:rPr lang="en-GB" dirty="0"/>
            <a:t>children and parents spend together at the same location (mostly at home 81% in 2000 and 80.5% in 2015) (“location” diary column)</a:t>
          </a:r>
          <a:endParaRPr lang="en-US" dirty="0"/>
        </a:p>
      </dgm:t>
    </dgm:pt>
    <dgm:pt modelId="{941D3271-C1DE-4030-A899-EE99954BECC8}" type="parTrans" cxnId="{4BD20164-B2C2-4820-AD53-AC728B169A19}">
      <dgm:prSet/>
      <dgm:spPr/>
      <dgm:t>
        <a:bodyPr/>
        <a:lstStyle/>
        <a:p>
          <a:endParaRPr lang="en-US"/>
        </a:p>
      </dgm:t>
    </dgm:pt>
    <dgm:pt modelId="{6E59FFB9-6AB8-46C5-B1D4-6539EE14B7D5}" type="sibTrans" cxnId="{4BD20164-B2C2-4820-AD53-AC728B169A19}">
      <dgm:prSet/>
      <dgm:spPr/>
      <dgm:t>
        <a:bodyPr/>
        <a:lstStyle/>
        <a:p>
          <a:endParaRPr lang="en-US"/>
        </a:p>
      </dgm:t>
    </dgm:pt>
    <dgm:pt modelId="{945F06DD-1BC1-4C67-9FC1-8CF6849E9F2A}">
      <dgm:prSet/>
      <dgm:spPr/>
      <dgm:t>
        <a:bodyPr/>
        <a:lstStyle/>
        <a:p>
          <a:r>
            <a:rPr lang="en-GB" b="1"/>
            <a:t>Co-present Time </a:t>
          </a:r>
          <a:r>
            <a:rPr lang="en-GB"/>
            <a:t>- children reported being co-present with their parents (“who with” diary column)</a:t>
          </a:r>
          <a:endParaRPr lang="en-US"/>
        </a:p>
      </dgm:t>
    </dgm:pt>
    <dgm:pt modelId="{7852EDF9-F9B3-4749-A2ED-BFE3305B1660}" type="parTrans" cxnId="{A03EAC25-F62F-4131-9A2C-369B2E837646}">
      <dgm:prSet/>
      <dgm:spPr/>
      <dgm:t>
        <a:bodyPr/>
        <a:lstStyle/>
        <a:p>
          <a:endParaRPr lang="en-US"/>
        </a:p>
      </dgm:t>
    </dgm:pt>
    <dgm:pt modelId="{451E413C-C46E-4190-B45E-27536F5204F7}" type="sibTrans" cxnId="{A03EAC25-F62F-4131-9A2C-369B2E837646}">
      <dgm:prSet/>
      <dgm:spPr/>
      <dgm:t>
        <a:bodyPr/>
        <a:lstStyle/>
        <a:p>
          <a:endParaRPr lang="en-US"/>
        </a:p>
      </dgm:t>
    </dgm:pt>
    <dgm:pt modelId="{2DD2CA29-A8A5-4966-ACA2-54F83F11DFB2}">
      <dgm:prSet/>
      <dgm:spPr/>
      <dgm:t>
        <a:bodyPr/>
        <a:lstStyle/>
        <a:p>
          <a:r>
            <a:rPr lang="en-GB" b="1" dirty="0"/>
            <a:t>Alone-Together Time </a:t>
          </a:r>
          <a:r>
            <a:rPr lang="en-GB" dirty="0"/>
            <a:t>– children do not report being co-present with parents (“who with diary” column)</a:t>
          </a:r>
          <a:endParaRPr lang="en-US" dirty="0"/>
        </a:p>
      </dgm:t>
    </dgm:pt>
    <dgm:pt modelId="{81BFFE67-E0C9-4BB6-98F2-892FDB475608}" type="parTrans" cxnId="{EFF250FD-7E2A-487C-B137-F2742139EE8D}">
      <dgm:prSet/>
      <dgm:spPr/>
      <dgm:t>
        <a:bodyPr/>
        <a:lstStyle/>
        <a:p>
          <a:endParaRPr lang="en-US"/>
        </a:p>
      </dgm:t>
    </dgm:pt>
    <dgm:pt modelId="{9F738EEE-3F61-4D1E-A59E-9F6AD651F57F}" type="sibTrans" cxnId="{EFF250FD-7E2A-487C-B137-F2742139EE8D}">
      <dgm:prSet/>
      <dgm:spPr/>
      <dgm:t>
        <a:bodyPr/>
        <a:lstStyle/>
        <a:p>
          <a:endParaRPr lang="en-US"/>
        </a:p>
      </dgm:t>
    </dgm:pt>
    <dgm:pt modelId="{CD88490E-BB19-4D0F-BC05-5C5617797057}">
      <dgm:prSet/>
      <dgm:spPr/>
      <dgm:t>
        <a:bodyPr/>
        <a:lstStyle/>
        <a:p>
          <a:r>
            <a:rPr lang="en-GB" b="1" dirty="0"/>
            <a:t>Total Time in Shared Activities</a:t>
          </a:r>
          <a:r>
            <a:rPr lang="en-GB" b="0" dirty="0"/>
            <a:t> (”</a:t>
          </a:r>
          <a:r>
            <a:rPr lang="en-GB" dirty="0"/>
            <a:t>main activity” column)</a:t>
          </a:r>
          <a:endParaRPr lang="en-US" dirty="0"/>
        </a:p>
      </dgm:t>
    </dgm:pt>
    <dgm:pt modelId="{3B7F685D-2036-43A6-9A06-012FFE13E896}" type="parTrans" cxnId="{DB77578F-74C4-4B52-81E5-F0E6533B2AE8}">
      <dgm:prSet/>
      <dgm:spPr/>
      <dgm:t>
        <a:bodyPr/>
        <a:lstStyle/>
        <a:p>
          <a:endParaRPr lang="en-US"/>
        </a:p>
      </dgm:t>
    </dgm:pt>
    <dgm:pt modelId="{8A5C6536-F8B1-4723-B98B-707974BBFA72}" type="sibTrans" cxnId="{DB77578F-74C4-4B52-81E5-F0E6533B2AE8}">
      <dgm:prSet/>
      <dgm:spPr/>
      <dgm:t>
        <a:bodyPr/>
        <a:lstStyle/>
        <a:p>
          <a:endParaRPr lang="en-US"/>
        </a:p>
      </dgm:t>
    </dgm:pt>
    <dgm:pt modelId="{9D79C427-7D46-4CDE-9226-6C66001ABE34}">
      <dgm:prSet/>
      <dgm:spPr/>
      <dgm:t>
        <a:bodyPr/>
        <a:lstStyle/>
        <a:p>
          <a:r>
            <a:rPr lang="en-GB" b="1" dirty="0"/>
            <a:t>Total Time in Eating, Television Viewing, Leisure </a:t>
          </a:r>
          <a:r>
            <a:rPr lang="en-GB" b="0" dirty="0"/>
            <a:t>(“main activity” column</a:t>
          </a:r>
          <a:r>
            <a:rPr lang="en-GB" b="1" dirty="0"/>
            <a:t>)</a:t>
          </a:r>
          <a:endParaRPr lang="en-US" dirty="0"/>
        </a:p>
      </dgm:t>
    </dgm:pt>
    <dgm:pt modelId="{AB5DBFAB-0568-40C2-83EB-1E2BCB6EDA4F}" type="parTrans" cxnId="{2E445517-2149-48BA-AACE-37B78D1E8D08}">
      <dgm:prSet/>
      <dgm:spPr/>
      <dgm:t>
        <a:bodyPr/>
        <a:lstStyle/>
        <a:p>
          <a:endParaRPr lang="en-US"/>
        </a:p>
      </dgm:t>
    </dgm:pt>
    <dgm:pt modelId="{F6FC1180-0D36-4E89-A98B-F1B141D5B79D}" type="sibTrans" cxnId="{2E445517-2149-48BA-AACE-37B78D1E8D08}">
      <dgm:prSet/>
      <dgm:spPr/>
      <dgm:t>
        <a:bodyPr/>
        <a:lstStyle/>
        <a:p>
          <a:endParaRPr lang="en-US"/>
        </a:p>
      </dgm:t>
    </dgm:pt>
    <dgm:pt modelId="{B4022091-C4DF-D64D-A735-56C7DBF58500}" type="pres">
      <dgm:prSet presAssocID="{DDE12CBF-CEBB-4063-8A65-EB4124C3D9DC}" presName="linear" presStyleCnt="0">
        <dgm:presLayoutVars>
          <dgm:animLvl val="lvl"/>
          <dgm:resizeHandles val="exact"/>
        </dgm:presLayoutVars>
      </dgm:prSet>
      <dgm:spPr/>
    </dgm:pt>
    <dgm:pt modelId="{33C2A228-CE8C-4C48-8B26-07CD022D382F}" type="pres">
      <dgm:prSet presAssocID="{5930609D-B6C1-448F-B585-A390FD05E6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E3E31E6-14D0-B14E-9E2E-EF0D787F7851}" type="pres">
      <dgm:prSet presAssocID="{6E59FFB9-6AB8-46C5-B1D4-6539EE14B7D5}" presName="spacer" presStyleCnt="0"/>
      <dgm:spPr/>
    </dgm:pt>
    <dgm:pt modelId="{41A31C1F-9E11-3B4A-BB12-126339F4D0A7}" type="pres">
      <dgm:prSet presAssocID="{945F06DD-1BC1-4C67-9FC1-8CF6849E9F2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00B72B0-4FCC-0047-BC06-059738595689}" type="pres">
      <dgm:prSet presAssocID="{451E413C-C46E-4190-B45E-27536F5204F7}" presName="spacer" presStyleCnt="0"/>
      <dgm:spPr/>
    </dgm:pt>
    <dgm:pt modelId="{A27CBB0C-1E75-584B-AEDD-81695CDF2DC5}" type="pres">
      <dgm:prSet presAssocID="{2DD2CA29-A8A5-4966-ACA2-54F83F11DFB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F7555CB-D221-D84D-914E-7BCED07B3CFD}" type="pres">
      <dgm:prSet presAssocID="{9F738EEE-3F61-4D1E-A59E-9F6AD651F57F}" presName="spacer" presStyleCnt="0"/>
      <dgm:spPr/>
    </dgm:pt>
    <dgm:pt modelId="{CF4B9678-9758-6646-9820-ACFE1EC9CC2C}" type="pres">
      <dgm:prSet presAssocID="{CD88490E-BB19-4D0F-BC05-5C561779705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4E1335E-801C-A64C-A578-4DD60555E16F}" type="pres">
      <dgm:prSet presAssocID="{8A5C6536-F8B1-4723-B98B-707974BBFA72}" presName="spacer" presStyleCnt="0"/>
      <dgm:spPr/>
    </dgm:pt>
    <dgm:pt modelId="{30E3AAE3-A7BC-9844-856B-2B2F7D804108}" type="pres">
      <dgm:prSet presAssocID="{9D79C427-7D46-4CDE-9226-6C66001ABE3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5806101-1A06-1748-B192-8191A36CE12F}" type="presOf" srcId="{DDE12CBF-CEBB-4063-8A65-EB4124C3D9DC}" destId="{B4022091-C4DF-D64D-A735-56C7DBF58500}" srcOrd="0" destOrd="0" presId="urn:microsoft.com/office/officeart/2005/8/layout/vList2"/>
    <dgm:cxn modelId="{2E445517-2149-48BA-AACE-37B78D1E8D08}" srcId="{DDE12CBF-CEBB-4063-8A65-EB4124C3D9DC}" destId="{9D79C427-7D46-4CDE-9226-6C66001ABE34}" srcOrd="4" destOrd="0" parTransId="{AB5DBFAB-0568-40C2-83EB-1E2BCB6EDA4F}" sibTransId="{F6FC1180-0D36-4E89-A98B-F1B141D5B79D}"/>
    <dgm:cxn modelId="{A03EAC25-F62F-4131-9A2C-369B2E837646}" srcId="{DDE12CBF-CEBB-4063-8A65-EB4124C3D9DC}" destId="{945F06DD-1BC1-4C67-9FC1-8CF6849E9F2A}" srcOrd="1" destOrd="0" parTransId="{7852EDF9-F9B3-4749-A2ED-BFE3305B1660}" sibTransId="{451E413C-C46E-4190-B45E-27536F5204F7}"/>
    <dgm:cxn modelId="{1FA8DA46-EDFA-F548-9E03-2EE8A53D188B}" type="presOf" srcId="{9D79C427-7D46-4CDE-9226-6C66001ABE34}" destId="{30E3AAE3-A7BC-9844-856B-2B2F7D804108}" srcOrd="0" destOrd="0" presId="urn:microsoft.com/office/officeart/2005/8/layout/vList2"/>
    <dgm:cxn modelId="{D5663C55-5805-FB44-84DF-AED77B34D519}" type="presOf" srcId="{945F06DD-1BC1-4C67-9FC1-8CF6849E9F2A}" destId="{41A31C1F-9E11-3B4A-BB12-126339F4D0A7}" srcOrd="0" destOrd="0" presId="urn:microsoft.com/office/officeart/2005/8/layout/vList2"/>
    <dgm:cxn modelId="{4BD20164-B2C2-4820-AD53-AC728B169A19}" srcId="{DDE12CBF-CEBB-4063-8A65-EB4124C3D9DC}" destId="{5930609D-B6C1-448F-B585-A390FD05E6FC}" srcOrd="0" destOrd="0" parTransId="{941D3271-C1DE-4030-A899-EE99954BECC8}" sibTransId="{6E59FFB9-6AB8-46C5-B1D4-6539EE14B7D5}"/>
    <dgm:cxn modelId="{DB77578F-74C4-4B52-81E5-F0E6533B2AE8}" srcId="{DDE12CBF-CEBB-4063-8A65-EB4124C3D9DC}" destId="{CD88490E-BB19-4D0F-BC05-5C5617797057}" srcOrd="3" destOrd="0" parTransId="{3B7F685D-2036-43A6-9A06-012FFE13E896}" sibTransId="{8A5C6536-F8B1-4723-B98B-707974BBFA72}"/>
    <dgm:cxn modelId="{5AB1659A-D898-3C4C-81B9-CF694CC1FC0E}" type="presOf" srcId="{2DD2CA29-A8A5-4966-ACA2-54F83F11DFB2}" destId="{A27CBB0C-1E75-584B-AEDD-81695CDF2DC5}" srcOrd="0" destOrd="0" presId="urn:microsoft.com/office/officeart/2005/8/layout/vList2"/>
    <dgm:cxn modelId="{35AC87E5-0D05-A14C-A487-381A4D5EDCC9}" type="presOf" srcId="{5930609D-B6C1-448F-B585-A390FD05E6FC}" destId="{33C2A228-CE8C-4C48-8B26-07CD022D382F}" srcOrd="0" destOrd="0" presId="urn:microsoft.com/office/officeart/2005/8/layout/vList2"/>
    <dgm:cxn modelId="{9B96ECE7-FD79-C248-9A59-B623702D6219}" type="presOf" srcId="{CD88490E-BB19-4D0F-BC05-5C5617797057}" destId="{CF4B9678-9758-6646-9820-ACFE1EC9CC2C}" srcOrd="0" destOrd="0" presId="urn:microsoft.com/office/officeart/2005/8/layout/vList2"/>
    <dgm:cxn modelId="{EFF250FD-7E2A-487C-B137-F2742139EE8D}" srcId="{DDE12CBF-CEBB-4063-8A65-EB4124C3D9DC}" destId="{2DD2CA29-A8A5-4966-ACA2-54F83F11DFB2}" srcOrd="2" destOrd="0" parTransId="{81BFFE67-E0C9-4BB6-98F2-892FDB475608}" sibTransId="{9F738EEE-3F61-4D1E-A59E-9F6AD651F57F}"/>
    <dgm:cxn modelId="{FF66B58C-BE6C-1749-B51A-359AA3ECF2CD}" type="presParOf" srcId="{B4022091-C4DF-D64D-A735-56C7DBF58500}" destId="{33C2A228-CE8C-4C48-8B26-07CD022D382F}" srcOrd="0" destOrd="0" presId="urn:microsoft.com/office/officeart/2005/8/layout/vList2"/>
    <dgm:cxn modelId="{7BB16C86-1E90-F245-8D5D-EA79198D7571}" type="presParOf" srcId="{B4022091-C4DF-D64D-A735-56C7DBF58500}" destId="{EE3E31E6-14D0-B14E-9E2E-EF0D787F7851}" srcOrd="1" destOrd="0" presId="urn:microsoft.com/office/officeart/2005/8/layout/vList2"/>
    <dgm:cxn modelId="{242C62D5-402E-C846-BA6B-83FBEB9E6775}" type="presParOf" srcId="{B4022091-C4DF-D64D-A735-56C7DBF58500}" destId="{41A31C1F-9E11-3B4A-BB12-126339F4D0A7}" srcOrd="2" destOrd="0" presId="urn:microsoft.com/office/officeart/2005/8/layout/vList2"/>
    <dgm:cxn modelId="{872EB921-62B5-464C-922A-8C6CDF803E74}" type="presParOf" srcId="{B4022091-C4DF-D64D-A735-56C7DBF58500}" destId="{400B72B0-4FCC-0047-BC06-059738595689}" srcOrd="3" destOrd="0" presId="urn:microsoft.com/office/officeart/2005/8/layout/vList2"/>
    <dgm:cxn modelId="{6B57E26E-9B9E-6A4F-BE92-5218CC0CFF57}" type="presParOf" srcId="{B4022091-C4DF-D64D-A735-56C7DBF58500}" destId="{A27CBB0C-1E75-584B-AEDD-81695CDF2DC5}" srcOrd="4" destOrd="0" presId="urn:microsoft.com/office/officeart/2005/8/layout/vList2"/>
    <dgm:cxn modelId="{EDF30700-A6D9-734F-9637-0049ED70AAAD}" type="presParOf" srcId="{B4022091-C4DF-D64D-A735-56C7DBF58500}" destId="{8F7555CB-D221-D84D-914E-7BCED07B3CFD}" srcOrd="5" destOrd="0" presId="urn:microsoft.com/office/officeart/2005/8/layout/vList2"/>
    <dgm:cxn modelId="{9C1587C7-C445-2341-9F47-DCB0E9862552}" type="presParOf" srcId="{B4022091-C4DF-D64D-A735-56C7DBF58500}" destId="{CF4B9678-9758-6646-9820-ACFE1EC9CC2C}" srcOrd="6" destOrd="0" presId="urn:microsoft.com/office/officeart/2005/8/layout/vList2"/>
    <dgm:cxn modelId="{A76FCB7A-88FF-2240-B1CB-BB7409A258EC}" type="presParOf" srcId="{B4022091-C4DF-D64D-A735-56C7DBF58500}" destId="{44E1335E-801C-A64C-A578-4DD60555E16F}" srcOrd="7" destOrd="0" presId="urn:microsoft.com/office/officeart/2005/8/layout/vList2"/>
    <dgm:cxn modelId="{EE13E957-38A9-1743-8E2F-198BB87CC29B}" type="presParOf" srcId="{B4022091-C4DF-D64D-A735-56C7DBF58500}" destId="{30E3AAE3-A7BC-9844-856B-2B2F7D80410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2A228-CE8C-4C48-8B26-07CD022D382F}">
      <dsp:nvSpPr>
        <dsp:cNvPr id="0" name=""/>
        <dsp:cNvSpPr/>
      </dsp:nvSpPr>
      <dsp:spPr>
        <a:xfrm>
          <a:off x="0" y="45113"/>
          <a:ext cx="9968337" cy="1474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Total Family Time </a:t>
          </a:r>
          <a:r>
            <a:rPr lang="en-US" sz="2800" kern="1200" dirty="0"/>
            <a:t>– time </a:t>
          </a:r>
          <a:r>
            <a:rPr lang="en-GB" sz="2800" kern="1200" dirty="0"/>
            <a:t>children and parents spend together at the same location (mostly at home 81% in 2000 and 80.5% in 2015) (“location” diary column)</a:t>
          </a:r>
          <a:endParaRPr lang="en-US" sz="2800" kern="1200" dirty="0"/>
        </a:p>
      </dsp:txBody>
      <dsp:txXfrm>
        <a:off x="71965" y="117078"/>
        <a:ext cx="9824407" cy="1330270"/>
      </dsp:txXfrm>
    </dsp:sp>
    <dsp:sp modelId="{41A31C1F-9E11-3B4A-BB12-126339F4D0A7}">
      <dsp:nvSpPr>
        <dsp:cNvPr id="0" name=""/>
        <dsp:cNvSpPr/>
      </dsp:nvSpPr>
      <dsp:spPr>
        <a:xfrm>
          <a:off x="0" y="1599953"/>
          <a:ext cx="9968337" cy="1474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Co-present Time </a:t>
          </a:r>
          <a:r>
            <a:rPr lang="en-GB" sz="2800" kern="1200"/>
            <a:t>- children reported being co-present with their parents (“who with” diary column)</a:t>
          </a:r>
          <a:endParaRPr lang="en-US" sz="2800" kern="1200"/>
        </a:p>
      </dsp:txBody>
      <dsp:txXfrm>
        <a:off x="71965" y="1671918"/>
        <a:ext cx="9824407" cy="1330270"/>
      </dsp:txXfrm>
    </dsp:sp>
    <dsp:sp modelId="{A27CBB0C-1E75-584B-AEDD-81695CDF2DC5}">
      <dsp:nvSpPr>
        <dsp:cNvPr id="0" name=""/>
        <dsp:cNvSpPr/>
      </dsp:nvSpPr>
      <dsp:spPr>
        <a:xfrm>
          <a:off x="0" y="3154793"/>
          <a:ext cx="9968337" cy="1474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Alone-Together Time </a:t>
          </a:r>
          <a:r>
            <a:rPr lang="en-GB" sz="2800" kern="1200" dirty="0"/>
            <a:t>– children do not report being co-present with parents (“who with diary” column)</a:t>
          </a:r>
          <a:endParaRPr lang="en-US" sz="2800" kern="1200" dirty="0"/>
        </a:p>
      </dsp:txBody>
      <dsp:txXfrm>
        <a:off x="71965" y="3226758"/>
        <a:ext cx="9824407" cy="1330270"/>
      </dsp:txXfrm>
    </dsp:sp>
    <dsp:sp modelId="{CF4B9678-9758-6646-9820-ACFE1EC9CC2C}">
      <dsp:nvSpPr>
        <dsp:cNvPr id="0" name=""/>
        <dsp:cNvSpPr/>
      </dsp:nvSpPr>
      <dsp:spPr>
        <a:xfrm>
          <a:off x="0" y="4709633"/>
          <a:ext cx="9968337" cy="1474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Total Time in Shared Activities</a:t>
          </a:r>
          <a:r>
            <a:rPr lang="en-GB" sz="2800" b="0" kern="1200" dirty="0"/>
            <a:t> (”</a:t>
          </a:r>
          <a:r>
            <a:rPr lang="en-GB" sz="2800" kern="1200" dirty="0"/>
            <a:t>main activity” column)</a:t>
          </a:r>
          <a:endParaRPr lang="en-US" sz="2800" kern="1200" dirty="0"/>
        </a:p>
      </dsp:txBody>
      <dsp:txXfrm>
        <a:off x="71965" y="4781598"/>
        <a:ext cx="9824407" cy="1330270"/>
      </dsp:txXfrm>
    </dsp:sp>
    <dsp:sp modelId="{30E3AAE3-A7BC-9844-856B-2B2F7D804108}">
      <dsp:nvSpPr>
        <dsp:cNvPr id="0" name=""/>
        <dsp:cNvSpPr/>
      </dsp:nvSpPr>
      <dsp:spPr>
        <a:xfrm>
          <a:off x="0" y="6264473"/>
          <a:ext cx="9968337" cy="1474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Total Time in Eating, Television Viewing, Leisure </a:t>
          </a:r>
          <a:r>
            <a:rPr lang="en-GB" sz="2800" b="0" kern="1200" dirty="0"/>
            <a:t>(“main activity” column</a:t>
          </a:r>
          <a:r>
            <a:rPr lang="en-GB" sz="2800" b="1" kern="1200" dirty="0"/>
            <a:t>)</a:t>
          </a:r>
          <a:endParaRPr lang="en-US" sz="2800" kern="1200" dirty="0"/>
        </a:p>
      </dsp:txBody>
      <dsp:txXfrm>
        <a:off x="71965" y="6336438"/>
        <a:ext cx="9824407" cy="1330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DD8AA-EFCD-4049-B290-2AD84D79EB78}" type="datetimeFigureOut">
              <a:rPr lang="en-GB" smtClean="0"/>
              <a:t>28/10/2023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30F0-8B93-9541-A11C-5C07D4A25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1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EC6D5-1C0E-488C-847D-E6BC6FEF3C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477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6613157" cy="157222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51653"/>
            <a:ext cx="9968337" cy="778378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219268"/>
            <a:ext cx="6613157" cy="601617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51655"/>
            <a:ext cx="9968337" cy="7783785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6613157" cy="157222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219268"/>
            <a:ext cx="6613157" cy="601617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97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C5519-B7E1-4CE8-98B6-98C6C5A57B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9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20498E-62FC-44C7-A5AE-A35AE88D0E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477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accent5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403FE-61E7-4335-AC11-5FAD3B7A0A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083779-71FF-47D9-B8A2-14F68818BA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79188" cy="4980345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81" y="6472479"/>
            <a:ext cx="17179188" cy="283916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8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98834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35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881" y="3268131"/>
            <a:ext cx="8428452" cy="60739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5878" y="3268131"/>
            <a:ext cx="8447241" cy="60739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0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118" y="3268131"/>
            <a:ext cx="8418668" cy="102938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118" y="4503999"/>
            <a:ext cx="8418668" cy="4838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5878" y="3268131"/>
            <a:ext cx="8452005" cy="102938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95878" y="4503999"/>
            <a:ext cx="8452005" cy="4838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94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68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81" y="3759413"/>
            <a:ext cx="17198238" cy="5567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9704541"/>
            <a:ext cx="18288000" cy="5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1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1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4BF3-8D71-FC41-9B7C-67362AE15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465898"/>
            <a:ext cx="17198238" cy="3072278"/>
          </a:xfrm>
        </p:spPr>
        <p:txBody>
          <a:bodyPr>
            <a:normAutofit/>
          </a:bodyPr>
          <a:lstStyle/>
          <a:p>
            <a:r>
              <a:rPr lang="en-US" sz="6600" dirty="0"/>
              <a:t>Family Time in the Digital Age: </a:t>
            </a:r>
            <a:br>
              <a:rPr lang="en-US" sz="6600" dirty="0"/>
            </a:br>
            <a:r>
              <a:rPr lang="en-US" sz="6600" dirty="0"/>
              <a:t>A Time-Use Diary Analysis</a:t>
            </a:r>
            <a:endParaRPr lang="en-GB" sz="66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52966-0829-4244-ABC0-F1A8CC7C3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6258427"/>
            <a:ext cx="17198238" cy="2302665"/>
          </a:xfrm>
        </p:spPr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Stella Chatzitheochari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58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DE1CC-6C8C-4027-9712-5F5758E9770C}"/>
              </a:ext>
            </a:extLst>
          </p:cNvPr>
          <p:cNvSpPr txBox="1"/>
          <p:nvPr/>
        </p:nvSpPr>
        <p:spPr>
          <a:xfrm>
            <a:off x="0" y="5396957"/>
            <a:ext cx="182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www.ncrm.ac.uk</a:t>
            </a:r>
          </a:p>
        </p:txBody>
      </p:sp>
    </p:spTree>
    <p:extLst>
      <p:ext uri="{BB962C8B-B14F-4D97-AF65-F5344CB8AC3E}">
        <p14:creationId xmlns:p14="http://schemas.microsoft.com/office/powerpoint/2010/main" val="29792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C863-2479-A717-76E8-5ED53A26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59" y="2137586"/>
            <a:ext cx="17520697" cy="6011827"/>
          </a:xfrm>
        </p:spPr>
        <p:txBody>
          <a:bodyPr>
            <a:normAutofit/>
          </a:bodyPr>
          <a:lstStyle/>
          <a:p>
            <a:r>
              <a:rPr lang="en-GB" dirty="0">
                <a:latin typeface="Avenir Book" panose="02000503020000020003" pitchFamily="2" charset="0"/>
              </a:rPr>
              <a:t>Mullan, K. &amp; Chatzitheochari, S. (2019) Changing Times Together? A Time-Diary Analysis of Family Time in the Digital Age in the United Kingdom, </a:t>
            </a:r>
            <a:r>
              <a:rPr lang="en-GB" i="1" dirty="0">
                <a:latin typeface="Avenir Book" panose="02000503020000020003" pitchFamily="2" charset="0"/>
              </a:rPr>
              <a:t>Journal of Marriage and Family </a:t>
            </a:r>
            <a:br>
              <a:rPr lang="en-GB" dirty="0">
                <a:latin typeface="Avenir Book" panose="02000503020000020003" pitchFamily="2" charset="0"/>
              </a:rPr>
            </a:b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5796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C2A84-6BDB-EACB-BD78-601175B25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0"/>
            <a:ext cx="17198238" cy="1988345"/>
          </a:xfrm>
        </p:spPr>
        <p:txBody>
          <a:bodyPr/>
          <a:lstStyle/>
          <a:p>
            <a:pPr algn="ctr"/>
            <a:r>
              <a:rPr lang="en-GR" dirty="0"/>
              <a:t>Family Time in the Digital 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AAA03-0FFB-78BB-EBEC-E6621EA41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81" y="1988345"/>
            <a:ext cx="17198238" cy="7402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R" dirty="0"/>
              <a:t>oncerns surrounding widespread diffusion of mobile devices and their impact on face-to-face interactions and quality time</a:t>
            </a:r>
          </a:p>
          <a:p>
            <a:pPr marL="0" indent="0">
              <a:buNone/>
            </a:pPr>
            <a:r>
              <a:rPr lang="en-GR" dirty="0"/>
              <a:t>Did technological change have a negative impact on family time? </a:t>
            </a:r>
          </a:p>
          <a:p>
            <a:pPr marL="0" indent="0">
              <a:buNone/>
            </a:pPr>
            <a:r>
              <a:rPr lang="en-GR" dirty="0"/>
              <a:t>1) Small-scale studies: mixed evidence, not generalisable </a:t>
            </a:r>
          </a:p>
          <a:p>
            <a:pPr marL="0" indent="0">
              <a:buNone/>
            </a:pPr>
            <a:r>
              <a:rPr lang="en-GR" dirty="0"/>
              <a:t>2) Screen time social survey measures: calculation difficulties, parent proxies &amp; screen time as “main” activity  </a:t>
            </a:r>
          </a:p>
          <a:p>
            <a:pPr marL="0" indent="0">
              <a:buNone/>
            </a:pPr>
            <a:r>
              <a:rPr lang="en-GR" dirty="0"/>
              <a:t>3) Time-diary studies: increase of time parents spend with children over time but no research on screens &amp; unidimensional measure of family time</a:t>
            </a:r>
          </a:p>
        </p:txBody>
      </p:sp>
    </p:spTree>
    <p:extLst>
      <p:ext uri="{BB962C8B-B14F-4D97-AF65-F5344CB8AC3E}">
        <p14:creationId xmlns:p14="http://schemas.microsoft.com/office/powerpoint/2010/main" val="63460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4C9A-3A2D-7CFD-B225-5801168C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60" y="741406"/>
            <a:ext cx="17198238" cy="1025236"/>
          </a:xfrm>
        </p:spPr>
        <p:txBody>
          <a:bodyPr/>
          <a:lstStyle/>
          <a:p>
            <a:pPr algn="ctr"/>
            <a:r>
              <a:rPr lang="en-GB" dirty="0"/>
              <a:t>UK 2014-2015 Time Use Survey </a:t>
            </a:r>
            <a:endParaRPr lang="en-GR" dirty="0"/>
          </a:p>
        </p:txBody>
      </p:sp>
      <p:pic>
        <p:nvPicPr>
          <p:cNvPr id="8" name="Picture 7" descr="A screenshot of a survey&#10;&#10;Description automatically generated">
            <a:extLst>
              <a:ext uri="{FF2B5EF4-FFF2-40B4-BE49-F238E27FC236}">
                <a16:creationId xmlns:a16="http://schemas.microsoft.com/office/drawing/2014/main" id="{7C419027-ACF1-BDFA-903C-0EE8D2858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57" y="2180448"/>
            <a:ext cx="14833752" cy="72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1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4006-2693-E0B7-85E0-D8B17B2C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7042167" cy="15722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b="1" kern="1200" dirty="0">
                <a:latin typeface="+mj-lt"/>
                <a:ea typeface="+mj-ea"/>
                <a:cs typeface="+mj-cs"/>
              </a:rPr>
              <a:t>Family Time Measures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8F9ACE-788A-5625-C21E-DB2C9E8B7C06}"/>
              </a:ext>
            </a:extLst>
          </p:cNvPr>
          <p:cNvSpPr txBox="1"/>
          <p:nvPr/>
        </p:nvSpPr>
        <p:spPr>
          <a:xfrm>
            <a:off x="544882" y="3219268"/>
            <a:ext cx="6613157" cy="6016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500"/>
              </a:spcBef>
            </a:pPr>
            <a:endParaRPr lang="en-GB" sz="2600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GB" sz="2600" b="1" kern="1200" dirty="0">
                <a:latin typeface="+mn-lt"/>
                <a:ea typeface="+mn-ea"/>
                <a:cs typeface="+mn-cs"/>
              </a:rPr>
              <a:t>UK 2000 and 2014-2015 Time Use Survey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GB" sz="2600" dirty="0"/>
              <a:t>H</a:t>
            </a:r>
            <a:r>
              <a:rPr lang="en-GB" sz="2600" kern="1200" dirty="0">
                <a:latin typeface="+mn-lt"/>
                <a:ea typeface="+mn-ea"/>
                <a:cs typeface="+mn-cs"/>
              </a:rPr>
              <a:t>ousehold surveys, everyone aged 8 and over filled in a diary 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3C7F426-D91A-8D8E-C682-20C428C447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413102"/>
              </p:ext>
            </p:extLst>
          </p:nvPr>
        </p:nvGraphicFramePr>
        <p:xfrm>
          <a:off x="7774782" y="1451653"/>
          <a:ext cx="9968337" cy="778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59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F848D0-FC0D-CAED-058B-983ACE326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145" y="0"/>
            <a:ext cx="1194371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7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9B86-342E-A1E8-0C1B-4A57B9CF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6613157" cy="1572221"/>
          </a:xfrm>
        </p:spPr>
        <p:txBody>
          <a:bodyPr anchor="b">
            <a:normAutofit/>
          </a:bodyPr>
          <a:lstStyle/>
          <a:p>
            <a:r>
              <a:rPr lang="en-GR" sz="4400"/>
              <a:t>Mobile Devices Taking Over Family Time? </a:t>
            </a:r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044DFD1C-AAEA-C95E-84D9-641D30E25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782" y="2801620"/>
            <a:ext cx="9968337" cy="508385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0FF7E-5C83-1DE8-8CFF-81923D831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219268"/>
            <a:ext cx="6613157" cy="6016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R" dirty="0"/>
              <a:t>ross-sectional analysis using ”device use” column in the 2015 UKTUS diary 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2080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5A27CE9-5855-35A0-0D82-8464209022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03913" y="332105"/>
            <a:ext cx="12880174" cy="8887317"/>
          </a:xfrm>
          <a:noFill/>
        </p:spPr>
      </p:pic>
    </p:spTree>
    <p:extLst>
      <p:ext uri="{BB962C8B-B14F-4D97-AF65-F5344CB8AC3E}">
        <p14:creationId xmlns:p14="http://schemas.microsoft.com/office/powerpoint/2010/main" val="390903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2DA146-196E-4545-3988-4B3AC959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</p:spPr>
        <p:txBody>
          <a:bodyPr anchor="ctr">
            <a:normAutofit/>
          </a:bodyPr>
          <a:lstStyle/>
          <a:p>
            <a:r>
              <a:rPr lang="en-GR"/>
              <a:t>Time-Use Diaries, Family Time, and Screens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3BA98-EA25-3DE0-958E-3927E958D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881" y="3268131"/>
            <a:ext cx="8428452" cy="6073989"/>
          </a:xfrm>
        </p:spPr>
        <p:txBody>
          <a:bodyPr>
            <a:normAutofit/>
          </a:bodyPr>
          <a:lstStyle/>
          <a:p>
            <a:r>
              <a:rPr lang="en-GR" sz="3600" dirty="0"/>
              <a:t>By using “location” and “who with” columns we were able to capture varying levels of </a:t>
            </a:r>
            <a:r>
              <a:rPr lang="en-GR" sz="3600" i="1" dirty="0"/>
              <a:t>togetherness</a:t>
            </a:r>
            <a:r>
              <a:rPr lang="en-GR" sz="3600" dirty="0"/>
              <a:t> among family members, not possible by conventional survey questionnaires</a:t>
            </a:r>
          </a:p>
          <a:p>
            <a:r>
              <a:rPr lang="en-GR" sz="3600" dirty="0"/>
              <a:t>Time diaries provide a more comprehensive picture of internet enabled mobile device use (“device use” column, more in line </a:t>
            </a:r>
            <a:r>
              <a:rPr lang="en-GR" sz="3600"/>
              <a:t>with “real </a:t>
            </a:r>
            <a:r>
              <a:rPr lang="en-GR" sz="3600" dirty="0"/>
              <a:t>life” use of screens and internet</a:t>
            </a:r>
          </a:p>
        </p:txBody>
      </p:sp>
      <p:pic>
        <p:nvPicPr>
          <p:cNvPr id="20" name="Picture 19" descr="Mobile device with apps">
            <a:extLst>
              <a:ext uri="{FF2B5EF4-FFF2-40B4-BE49-F238E27FC236}">
                <a16:creationId xmlns:a16="http://schemas.microsoft.com/office/drawing/2014/main" id="{1D2FE34E-66CB-8944-58E1-836ABDBEF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1" r="2" b="2"/>
          <a:stretch/>
        </p:blipFill>
        <p:spPr>
          <a:xfrm>
            <a:off x="9295878" y="3268131"/>
            <a:ext cx="8447241" cy="6073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5336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365</Words>
  <Application>Microsoft Macintosh PowerPoint</Application>
  <PresentationFormat>Custom</PresentationFormat>
  <Paragraphs>27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Book</vt:lpstr>
      <vt:lpstr>Calibri</vt:lpstr>
      <vt:lpstr>Office Theme</vt:lpstr>
      <vt:lpstr>Family Time in the Digital Age:  A Time-Use Diary Analysis</vt:lpstr>
      <vt:lpstr>Mullan, K. &amp; Chatzitheochari, S. (2019) Changing Times Together? A Time-Diary Analysis of Family Time in the Digital Age in the United Kingdom, Journal of Marriage and Family  </vt:lpstr>
      <vt:lpstr>Family Time in the Digital Age </vt:lpstr>
      <vt:lpstr>UK 2014-2015 Time Use Survey </vt:lpstr>
      <vt:lpstr>Family Time Measures </vt:lpstr>
      <vt:lpstr>PowerPoint Presentation</vt:lpstr>
      <vt:lpstr>Mobile Devices Taking Over Family Time? </vt:lpstr>
      <vt:lpstr>PowerPoint Presentation</vt:lpstr>
      <vt:lpstr>Time-Use Diaries, Family Time, and Screens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Blunt</dc:creator>
  <cp:lastModifiedBy>Chatzitheochari, Stella</cp:lastModifiedBy>
  <cp:revision>41</cp:revision>
  <dcterms:created xsi:type="dcterms:W3CDTF">2020-05-12T14:44:09Z</dcterms:created>
  <dcterms:modified xsi:type="dcterms:W3CDTF">2023-10-28T07:51:28Z</dcterms:modified>
</cp:coreProperties>
</file>